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61" r:id="rId2"/>
    <p:sldId id="256" r:id="rId3"/>
    <p:sldId id="259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019" autoAdjust="0"/>
  </p:normalViewPr>
  <p:slideViewPr>
    <p:cSldViewPr>
      <p:cViewPr varScale="1">
        <p:scale>
          <a:sx n="83" d="100"/>
          <a:sy n="8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780A-864B-4EEB-9DC6-4A0D18366BF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FEF11-4763-42D8-AEA9-328F520C4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8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EF11-4763-42D8-AEA9-328F520C4B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DD1971B-D9C9-4009-8C48-6B73E3A754C9}" type="datetimeFigureOut">
              <a:rPr lang="ru-RU" smtClean="0"/>
              <a:t>17.05.2022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6BABB9-520E-4854-AFC9-BFFA96F501D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5.wdp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4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« </a:t>
            </a:r>
            <a:r>
              <a:rPr lang="ru-RU" sz="7200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И след мой в мире есть…»</a:t>
            </a:r>
            <a:endParaRPr lang="en-US" sz="7200" i="1" dirty="0" smtClean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i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К 150-летию выдающегося учёного, исследователя, путешественника, писателя</a:t>
            </a: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 Владимира Клавдиевича Арсеньева.</a:t>
            </a:r>
            <a:endParaRPr lang="ru-RU" sz="2800" b="1" i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6" y="234376"/>
            <a:ext cx="215215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21" y="3209425"/>
            <a:ext cx="2520280" cy="343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116632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63.3(255) А 853</a:t>
            </a:r>
          </a:p>
          <a:p>
            <a:r>
              <a:rPr lang="ru-RU" b="1" dirty="0" smtClean="0"/>
              <a:t>Арсеньев, В. К. </a:t>
            </a:r>
          </a:p>
          <a:p>
            <a:r>
              <a:rPr lang="ru-RU" b="1" dirty="0" smtClean="0"/>
              <a:t>Китайцы в уссурийском крае </a:t>
            </a:r>
            <a:r>
              <a:rPr lang="ru-RU" dirty="0" smtClean="0"/>
              <a:t>/ В. К. Арсеньев. В страну будущего / Ф. Нансен : историко –этнографические очерки / </a:t>
            </a:r>
            <a:r>
              <a:rPr lang="en-US" dirty="0" smtClean="0"/>
              <a:t>[</a:t>
            </a:r>
            <a:r>
              <a:rPr lang="ru-RU" dirty="0" smtClean="0"/>
              <a:t>отв. за вып. В. С. Белов </a:t>
            </a:r>
            <a:r>
              <a:rPr lang="en-US" dirty="0" smtClean="0"/>
              <a:t>]</a:t>
            </a:r>
            <a:r>
              <a:rPr lang="ru-RU" dirty="0" smtClean="0"/>
              <a:t>. – Москва : Крафт +, 2004. – 350 с.</a:t>
            </a:r>
          </a:p>
          <a:p>
            <a:r>
              <a:rPr lang="ru-RU" i="1" dirty="0" smtClean="0"/>
              <a:t>Книга посвящена проблеме «жёлтой» экспансии на </a:t>
            </a:r>
            <a:r>
              <a:rPr lang="ru-RU" i="1" dirty="0"/>
              <a:t>Д</a:t>
            </a:r>
            <a:r>
              <a:rPr lang="ru-RU" i="1" dirty="0" smtClean="0"/>
              <a:t>альнем Востоке, с которой столкнулось русское правительство в ходе его освоения и особенно обострившейся в 1904-1907 годах в связи с  </a:t>
            </a:r>
            <a:r>
              <a:rPr lang="ru-RU" i="1" dirty="0"/>
              <a:t>Р</a:t>
            </a:r>
            <a:r>
              <a:rPr lang="ru-RU" i="1" dirty="0" smtClean="0"/>
              <a:t>усско-японской войной.</a:t>
            </a:r>
          </a:p>
          <a:p>
            <a:endParaRPr lang="ru-RU" i="1" dirty="0" smtClean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6660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63.4 ДВ А 853</a:t>
            </a:r>
          </a:p>
          <a:p>
            <a:r>
              <a:rPr lang="ru-RU" b="1" dirty="0" smtClean="0"/>
              <a:t>Арсеньев В .К.</a:t>
            </a:r>
          </a:p>
          <a:p>
            <a:r>
              <a:rPr lang="ru-RU" b="1" dirty="0" smtClean="0"/>
              <a:t>Труды по археологии притихоокеанской России </a:t>
            </a:r>
            <a:r>
              <a:rPr lang="ru-RU" dirty="0" smtClean="0"/>
              <a:t>/ В. К. Арсеньев ; сост., ред., вступ. ст. Д. А. Бродянского. </a:t>
            </a:r>
            <a:r>
              <a:rPr lang="ru-RU" dirty="0"/>
              <a:t>–</a:t>
            </a:r>
            <a:r>
              <a:rPr lang="ru-RU" dirty="0" smtClean="0"/>
              <a:t> Владивосток  : Изд-во Дальневосточного университета, 2010. – 177 с.</a:t>
            </a:r>
            <a:endParaRPr lang="ru-RU" i="1" dirty="0"/>
          </a:p>
          <a:p>
            <a:r>
              <a:rPr lang="ru-RU" i="1" dirty="0" smtClean="0"/>
              <a:t>В книге собраны </a:t>
            </a:r>
            <a:r>
              <a:rPr lang="ru-RU" i="1" dirty="0"/>
              <a:t>п</a:t>
            </a:r>
            <a:r>
              <a:rPr lang="ru-RU" i="1" dirty="0" smtClean="0"/>
              <a:t>убликовавшиеся ранее и рукописные работы В.К. Арсеньева по археологии.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 </a:t>
            </a:r>
            <a:r>
              <a:rPr lang="ru-RU" b="1" dirty="0" smtClean="0"/>
              <a:t>ул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/>
              <a:t>Алеутская, 65-б: Абонемент учебной и научной литературы, ауд. 109, Универсальный читальный зал, ауд. 309; о. Русский, кампус ДВФУ, Читальный зал гуманитарной литературы.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635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62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000066"/>
                </a:solidFill>
              </a:rPr>
              <a:t>Электронные ресурсы</a:t>
            </a:r>
            <a:endParaRPr lang="ru-RU" sz="2200" i="1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7778"/>
            <a:ext cx="2137875" cy="320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63649"/>
            <a:ext cx="2466680" cy="349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475511"/>
            <a:ext cx="698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Плотникова, Н. И.</a:t>
            </a:r>
          </a:p>
          <a:p>
            <a:r>
              <a:rPr lang="ru-RU" b="1" dirty="0" smtClean="0"/>
              <a:t>Мир аборигенов в цикле очерков В. К. Арсеньева «Сквозь тайгу» </a:t>
            </a:r>
            <a:r>
              <a:rPr lang="ru-RU" dirty="0" smtClean="0"/>
              <a:t>/ Н. И. Плотникова</a:t>
            </a:r>
            <a:r>
              <a:rPr lang="ru-RU" dirty="0"/>
              <a:t>  </a:t>
            </a:r>
            <a:r>
              <a:rPr lang="ru-RU" dirty="0" smtClean="0"/>
              <a:t>//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Литература и культура Дальнего Востока, Сибири и Восточного зарубежья. Проблемы межкультурной коммуникации : материалы участников </a:t>
            </a:r>
            <a:r>
              <a:rPr lang="en-US" dirty="0" smtClean="0"/>
              <a:t>V</a:t>
            </a:r>
            <a:r>
              <a:rPr lang="ru-RU" dirty="0" smtClean="0"/>
              <a:t> юбилейной Всероссийской научно-практической конференции с международным участием, 11 февраля 2015 года, Уссурийск. – Владивосток : Изд-во  Дальневосточного федерального университета, 2015. – С. 90-94.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74185" y="3429000"/>
            <a:ext cx="6439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Иванков, В. Н.</a:t>
            </a:r>
          </a:p>
          <a:p>
            <a:r>
              <a:rPr lang="ru-RU" b="1" dirty="0" smtClean="0"/>
              <a:t>В. К. </a:t>
            </a:r>
            <a:r>
              <a:rPr lang="ru-RU" b="1" dirty="0"/>
              <a:t>А</a:t>
            </a:r>
            <a:r>
              <a:rPr lang="ru-RU" b="1" dirty="0" smtClean="0"/>
              <a:t>рсеньев – исследователь живой природы Дальнего Востока. Письмо к академику Л. С. Бергу </a:t>
            </a:r>
            <a:r>
              <a:rPr lang="en-US" b="1" dirty="0" smtClean="0"/>
              <a:t>[</a:t>
            </a:r>
            <a:r>
              <a:rPr lang="ru-RU" b="1" dirty="0" smtClean="0"/>
              <a:t>Электронный ресурс</a:t>
            </a:r>
            <a:r>
              <a:rPr lang="en-US" b="1" dirty="0" smtClean="0"/>
              <a:t>]</a:t>
            </a:r>
            <a:r>
              <a:rPr lang="ru-RU" b="1" dirty="0" smtClean="0"/>
              <a:t> </a:t>
            </a:r>
            <a:r>
              <a:rPr lang="ru-RU" dirty="0" smtClean="0"/>
              <a:t>/ В. Н. Иванков, С. Е. Кульбачный</a:t>
            </a:r>
            <a:r>
              <a:rPr lang="ru-RU" dirty="0"/>
              <a:t> </a:t>
            </a:r>
            <a:r>
              <a:rPr lang="ru-RU" dirty="0" smtClean="0"/>
              <a:t>//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Записки Общества изучения Амурского </a:t>
            </a:r>
            <a:r>
              <a:rPr lang="ru-RU" dirty="0"/>
              <a:t>края. – </a:t>
            </a:r>
            <a:r>
              <a:rPr lang="ru-RU" dirty="0" smtClean="0"/>
              <a:t> Владивосток, 2013 . </a:t>
            </a:r>
            <a:r>
              <a:rPr lang="ru-RU" dirty="0"/>
              <a:t>–</a:t>
            </a:r>
            <a:r>
              <a:rPr lang="ru-RU" dirty="0" smtClean="0"/>
              <a:t>  Т. </a:t>
            </a:r>
            <a:r>
              <a:rPr lang="en-US" dirty="0" smtClean="0"/>
              <a:t>XLI</a:t>
            </a:r>
            <a:r>
              <a:rPr lang="ru-RU" dirty="0" smtClean="0"/>
              <a:t>. – С. 116 – 119.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322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62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</a:rPr>
              <a:t>« Красота жизни заключается в резких контрастах» </a:t>
            </a:r>
          </a:p>
          <a:p>
            <a:pPr algn="ctr"/>
            <a:r>
              <a:rPr lang="ru-RU" i="1" dirty="0" smtClean="0">
                <a:solidFill>
                  <a:srgbClr val="000066"/>
                </a:solidFill>
              </a:rPr>
              <a:t>                                                                        </a:t>
            </a:r>
            <a:r>
              <a:rPr lang="en-US" i="1" dirty="0" smtClean="0">
                <a:solidFill>
                  <a:srgbClr val="000066"/>
                </a:solidFill>
              </a:rPr>
              <a:t>               </a:t>
            </a:r>
            <a:r>
              <a:rPr lang="ru-RU" i="1" dirty="0" smtClean="0">
                <a:solidFill>
                  <a:srgbClr val="000066"/>
                </a:solidFill>
              </a:rPr>
              <a:t>         «Дерсу Узала» В. К. Арсеньев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" y="511573"/>
            <a:ext cx="2215415" cy="307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37" y="3446055"/>
            <a:ext cx="2542438" cy="3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511573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910.4(571.6) кр А 853</a:t>
            </a:r>
          </a:p>
          <a:p>
            <a:r>
              <a:rPr lang="ru-RU" b="1" dirty="0" smtClean="0"/>
              <a:t>Арсеньев, В. К.</a:t>
            </a:r>
          </a:p>
          <a:p>
            <a:r>
              <a:rPr lang="ru-RU" b="1" dirty="0" smtClean="0"/>
              <a:t>Собрание сочинений.  </a:t>
            </a:r>
            <a:r>
              <a:rPr lang="ru-RU" b="1" dirty="0"/>
              <a:t>В</a:t>
            </a:r>
            <a:r>
              <a:rPr lang="ru-RU" b="1" dirty="0" smtClean="0"/>
              <a:t> 7 т. Т. 1 ; ч. 1 .  По Уссурийскому краю (Дерсу Узала). Путешествие в горную область « Сихотэ </a:t>
            </a:r>
            <a:r>
              <a:rPr lang="ru-RU" dirty="0" smtClean="0"/>
              <a:t>- </a:t>
            </a:r>
            <a:r>
              <a:rPr lang="ru-RU" b="1" dirty="0" smtClean="0"/>
              <a:t> Алинь» </a:t>
            </a:r>
            <a:r>
              <a:rPr lang="ru-RU" dirty="0" smtClean="0"/>
              <a:t>/ В. К. Арсеньев. – Владивосток  : Краски, 2007. – 200 с.</a:t>
            </a:r>
            <a:endParaRPr lang="ru-RU" i="1" dirty="0"/>
          </a:p>
          <a:p>
            <a:r>
              <a:rPr lang="ru-RU" i="1" dirty="0" smtClean="0"/>
              <a:t>Книга воссоздана по изданию 1921 года в первоначальном виде.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 </a:t>
            </a:r>
            <a:r>
              <a:rPr lang="ru-RU" b="1" dirty="0" smtClean="0"/>
              <a:t>ул. Алеутская, 65-б: Абонемент учебной и научной литературы, ауд. 109, Универсальный читальный зал, 309;</a:t>
            </a:r>
          </a:p>
          <a:p>
            <a:r>
              <a:rPr lang="ru-RU" b="1" dirty="0" smtClean="0"/>
              <a:t>о. Русский, кампус ДВФУ, Читальный зал гуманитарной литературы.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3933056"/>
            <a:ext cx="5487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 Р2 А 85</a:t>
            </a:r>
          </a:p>
          <a:p>
            <a:r>
              <a:rPr lang="ru-RU" b="1" dirty="0" smtClean="0"/>
              <a:t>Арсеньев, В. К.</a:t>
            </a:r>
          </a:p>
          <a:p>
            <a:r>
              <a:rPr lang="ru-RU" b="1" dirty="0" smtClean="0"/>
              <a:t>Дерсу Узала </a:t>
            </a:r>
            <a:r>
              <a:rPr lang="ru-RU" dirty="0" smtClean="0"/>
              <a:t>/ В. К. Арсеньев. – Владивосток : Дальневосточное книжное из-во, 1983. – 264 с.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  Алеутская. 65-б, Абонемент учебной и научной литературы, ауд. 109.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080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0" y="133633"/>
            <a:ext cx="2592288" cy="35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85323"/>
            <a:ext cx="2736304" cy="394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133633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91(С…) кр А 853</a:t>
            </a:r>
          </a:p>
          <a:p>
            <a:r>
              <a:rPr lang="ru-RU" b="1" dirty="0" smtClean="0"/>
              <a:t>Дерсу Узала : Сквозь тайгу </a:t>
            </a:r>
            <a:r>
              <a:rPr lang="ru-RU" dirty="0" smtClean="0"/>
              <a:t>/ В. К. Арсеньев ; под ред.</a:t>
            </a:r>
          </a:p>
          <a:p>
            <a:r>
              <a:rPr lang="ru-RU" dirty="0" smtClean="0"/>
              <a:t>Э. М. Мурзаева. – Москва : Мысль, 1972. – 385 с.</a:t>
            </a:r>
          </a:p>
          <a:p>
            <a:r>
              <a:rPr lang="ru-RU" i="1" dirty="0" smtClean="0"/>
              <a:t>В том включены два произведения: «Дерсу Узала» и «Сквозь тайгу». Книга иллюстрирована документальными фотографиями.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 Алеутская, 65-б, Абонемент  художественной литературы, ауд. 109.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42900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914.7 кр А 853</a:t>
            </a:r>
          </a:p>
          <a:p>
            <a:r>
              <a:rPr lang="ru-RU" b="1" dirty="0" smtClean="0"/>
              <a:t>Арсеньев, В. К.</a:t>
            </a:r>
          </a:p>
          <a:p>
            <a:r>
              <a:rPr lang="ru-RU" b="1" dirty="0" smtClean="0"/>
              <a:t>По Уссурийскому краю </a:t>
            </a:r>
            <a:r>
              <a:rPr lang="ru-RU" dirty="0" smtClean="0"/>
              <a:t>/ В. К. Арсеньев. – Владивосток : Дальневосточное книжное из-во, 1986. – 239 с.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Алеутская, 65-б: Абонемент  учебной и научной литературы, ауд. 109, Универсальный читальный зал; о. Русский, кампус ДВФУ,  Читальный зал гуманитарной литературы.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" y="216094"/>
            <a:ext cx="181786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16" y="3446309"/>
            <a:ext cx="2173974" cy="309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74340"/>
            <a:ext cx="702137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66"/>
                </a:solidFill>
              </a:rPr>
              <a:t>Шифр 83.3 (255) ДВ Я 768</a:t>
            </a:r>
          </a:p>
          <a:p>
            <a:r>
              <a:rPr lang="ru-RU" sz="1700" b="1" dirty="0" smtClean="0"/>
              <a:t>Яроцкая, Ю. А.</a:t>
            </a:r>
          </a:p>
          <a:p>
            <a:r>
              <a:rPr lang="ru-RU" sz="1700" b="1" dirty="0" smtClean="0"/>
              <a:t>Научно – художественное творчество В. К. Арсеньева в контексте развития русской «географической прозы» </a:t>
            </a:r>
            <a:r>
              <a:rPr lang="ru-RU" sz="1700" dirty="0" smtClean="0"/>
              <a:t>: монография / Ю. А. Яроцкая ; </a:t>
            </a:r>
            <a:r>
              <a:rPr lang="en-US" sz="1700" dirty="0" smtClean="0"/>
              <a:t>[ </a:t>
            </a:r>
            <a:r>
              <a:rPr lang="ru-RU" sz="1700" dirty="0" smtClean="0"/>
              <a:t>отв. ред. Л. М. Свиридова</a:t>
            </a:r>
            <a:r>
              <a:rPr lang="en-US" sz="1700" dirty="0" smtClean="0"/>
              <a:t>]</a:t>
            </a:r>
            <a:r>
              <a:rPr lang="ru-RU" sz="1700" dirty="0" smtClean="0"/>
              <a:t>.  – Владивосток : Изд-во Дальневосточного федерального университета,  2013 . – 166 с.</a:t>
            </a:r>
          </a:p>
          <a:p>
            <a:r>
              <a:rPr lang="ru-RU" sz="1700" i="1" dirty="0" smtClean="0"/>
              <a:t>В монографии  исследуются 4 эпических текста В. К. Арсеньева:  «По Уссурийскому краю», «Дерсу Узала», «В горах Сихотэ-Алиня», </a:t>
            </a:r>
          </a:p>
          <a:p>
            <a:r>
              <a:rPr lang="ru-RU" sz="1700" i="1" dirty="0" smtClean="0"/>
              <a:t>«Сквозь тайгу».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Место хранения:  </a:t>
            </a:r>
            <a:r>
              <a:rPr lang="ru-RU" sz="1700" b="1" dirty="0" smtClean="0"/>
              <a:t>ул.</a:t>
            </a:r>
            <a:r>
              <a:rPr lang="ru-RU" sz="1700" b="1" dirty="0" smtClean="0">
                <a:solidFill>
                  <a:srgbClr val="C00000"/>
                </a:solidFill>
              </a:rPr>
              <a:t> </a:t>
            </a:r>
            <a:r>
              <a:rPr lang="ru-RU" sz="1700" b="1" dirty="0" smtClean="0"/>
              <a:t>Алеутская. 65-б, Универсальный читальный зал, ауд. 309.</a:t>
            </a:r>
            <a:endParaRPr lang="ru-RU" sz="17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2" y="3284983"/>
            <a:ext cx="68458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66"/>
                </a:solidFill>
              </a:rPr>
              <a:t>Шифр 83.3 (255) я 73 ДВ  П 396</a:t>
            </a:r>
          </a:p>
          <a:p>
            <a:r>
              <a:rPr lang="ru-RU" sz="1700" b="1" dirty="0" smtClean="0"/>
              <a:t>Плотникова, Н. И.</a:t>
            </a:r>
          </a:p>
          <a:p>
            <a:r>
              <a:rPr lang="ru-RU" sz="1700" b="1" dirty="0" smtClean="0"/>
              <a:t>Трилогия  В. К. Арсеньева об Уссурийском крае: жанровое своеобразие: </a:t>
            </a:r>
            <a:r>
              <a:rPr lang="ru-RU" sz="1700" dirty="0" smtClean="0"/>
              <a:t>учебное пособие для вузов региона /  Н. И. Плотникова ; </a:t>
            </a:r>
          </a:p>
          <a:p>
            <a:r>
              <a:rPr lang="en-US" sz="1700" dirty="0" smtClean="0"/>
              <a:t>[</a:t>
            </a:r>
            <a:r>
              <a:rPr lang="ru-RU" sz="1700" dirty="0" smtClean="0"/>
              <a:t> под ред. С. Ф. Крившенко</a:t>
            </a:r>
            <a:r>
              <a:rPr lang="en-US" sz="1700" dirty="0" smtClean="0"/>
              <a:t>]</a:t>
            </a:r>
            <a:r>
              <a:rPr lang="ru-RU" sz="1700" dirty="0" smtClean="0"/>
              <a:t> ; Уссурийский государственный педагогический институт. – Уссурийск : Изд-во Уссурийского педагогического института, 2006. – 200 с., </a:t>
            </a:r>
            <a:r>
              <a:rPr lang="en-US" sz="1700" dirty="0" smtClean="0"/>
              <a:t>[</a:t>
            </a:r>
            <a:r>
              <a:rPr lang="ru-RU" sz="1700" dirty="0" smtClean="0"/>
              <a:t>4</a:t>
            </a:r>
            <a:r>
              <a:rPr lang="en-US" sz="1700" dirty="0" smtClean="0"/>
              <a:t>]</a:t>
            </a:r>
            <a:r>
              <a:rPr lang="ru-RU" sz="1700" dirty="0" smtClean="0"/>
              <a:t> л. фотоил.</a:t>
            </a:r>
          </a:p>
          <a:p>
            <a:r>
              <a:rPr lang="ru-RU" sz="1700" i="1" dirty="0" smtClean="0"/>
              <a:t>В пособии использованы фотографии из архива ОИАК</a:t>
            </a:r>
          </a:p>
          <a:p>
            <a:r>
              <a:rPr lang="ru-RU" sz="1700" i="1" dirty="0" smtClean="0"/>
              <a:t> ( г. Владивосток)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sz="1700" b="1" dirty="0" smtClean="0"/>
              <a:t>ул. Алеутская, 65-б: Абонемент учебной и научной литературы, ауд. 109, Универсальный читальный зал, ауд. 309; о. Русский, кампус ДВФУ, Читальный зал гуманитарной литературы.</a:t>
            </a:r>
            <a:endParaRPr lang="ru-RU" sz="1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18" y="692696"/>
            <a:ext cx="3235826" cy="476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56166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81.65 я 2 кр А 853</a:t>
            </a:r>
          </a:p>
          <a:p>
            <a:r>
              <a:rPr lang="ru-RU" b="1" dirty="0" smtClean="0"/>
              <a:t>Арсеньев, В К.</a:t>
            </a:r>
          </a:p>
          <a:p>
            <a:r>
              <a:rPr lang="ru-RU" b="1" dirty="0" smtClean="0"/>
              <a:t>Русско</a:t>
            </a:r>
            <a:r>
              <a:rPr lang="ru-RU" b="1" dirty="0"/>
              <a:t> – </a:t>
            </a:r>
            <a:r>
              <a:rPr lang="ru-RU" b="1" dirty="0" smtClean="0"/>
              <a:t>орочский словарь: Материалы по языку и традиционной  культуре орочей и удэгейцев </a:t>
            </a:r>
            <a:r>
              <a:rPr lang="ru-RU" dirty="0" smtClean="0"/>
              <a:t>/ В. К. Арсеньев ; </a:t>
            </a:r>
            <a:r>
              <a:rPr lang="en-US" dirty="0" smtClean="0"/>
              <a:t>[</a:t>
            </a:r>
            <a:r>
              <a:rPr lang="ru-RU" dirty="0" smtClean="0"/>
              <a:t>сост. : А. Х. Гирфанова,  Н. Л. </a:t>
            </a:r>
            <a:r>
              <a:rPr lang="ru-RU" dirty="0"/>
              <a:t>С</a:t>
            </a:r>
            <a:r>
              <a:rPr lang="ru-RU" dirty="0" smtClean="0"/>
              <a:t>ухачев</a:t>
            </a:r>
            <a:r>
              <a:rPr lang="en-US" dirty="0" smtClean="0"/>
              <a:t>]</a:t>
            </a:r>
            <a:r>
              <a:rPr lang="ru-RU" dirty="0" smtClean="0"/>
              <a:t> ;  Общество изучения Амурского края.  </a:t>
            </a:r>
            <a:r>
              <a:rPr lang="en-US" dirty="0" smtClean="0"/>
              <a:t>[</a:t>
            </a:r>
            <a:r>
              <a:rPr lang="ru-RU" dirty="0" smtClean="0"/>
              <a:t>Санкт – Петербург</a:t>
            </a:r>
            <a:r>
              <a:rPr lang="en-US" dirty="0" smtClean="0"/>
              <a:t>]</a:t>
            </a:r>
            <a:r>
              <a:rPr lang="ru-RU" dirty="0"/>
              <a:t> </a:t>
            </a:r>
            <a:r>
              <a:rPr lang="ru-RU" dirty="0" smtClean="0"/>
              <a:t>: Изд-во филологического факультета СПб ун-та,  2008. – 496 с., </a:t>
            </a:r>
            <a:r>
              <a:rPr lang="en-US" dirty="0" smtClean="0"/>
              <a:t>[1]</a:t>
            </a:r>
            <a:r>
              <a:rPr lang="ru-RU" dirty="0" smtClean="0"/>
              <a:t> л. порт.</a:t>
            </a:r>
          </a:p>
          <a:p>
            <a:r>
              <a:rPr lang="ru-RU" i="1" dirty="0" smtClean="0"/>
              <a:t>В книге представлены материалы по орочскому и удэгейскому языкам, собранные известным исследователем Уссурийского края, этнографом и писателем В. К. Арсеньевым и дополненные  составителями по рукописям автора. В оформлении книги использованы документы из архива Владимира Клавдиевича и обложка первого издания его очерка об удэгейцах. Издание ориентировано на этнографов и языковедов.</a:t>
            </a:r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Алеутская, 65-б</a:t>
            </a:r>
            <a:r>
              <a:rPr lang="ru-RU" b="1" dirty="0"/>
              <a:t>:</a:t>
            </a:r>
            <a:r>
              <a:rPr lang="ru-RU" b="1" dirty="0" smtClean="0"/>
              <a:t> Абонемент учебной и научной литературы, ауд. 109</a:t>
            </a:r>
            <a:r>
              <a:rPr lang="ru-RU" b="1" smtClean="0"/>
              <a:t>, Информационно-библиографический </a:t>
            </a:r>
            <a:r>
              <a:rPr lang="ru-RU" b="1" dirty="0" smtClean="0"/>
              <a:t>отдел, ауд. 412; о. Русский, кампус ДВФУ, Читальный зал гуманитарной литературы.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8" y="51470"/>
            <a:ext cx="222971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21" y="130324"/>
            <a:ext cx="1946747" cy="28666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3968" y="116632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Бродянский, Д.Л.</a:t>
            </a:r>
          </a:p>
          <a:p>
            <a:r>
              <a:rPr lang="ru-RU" b="1" dirty="0" smtClean="0"/>
              <a:t>Книжные сокровища В.К. Арсеньева </a:t>
            </a:r>
            <a:r>
              <a:rPr lang="ru-RU" dirty="0" smtClean="0"/>
              <a:t>/ Д. Л. </a:t>
            </a:r>
          </a:p>
          <a:p>
            <a:r>
              <a:rPr lang="ru-RU" dirty="0" smtClean="0"/>
              <a:t>Бродянский //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Власть книги : Библиотека.  Издательство.  Вуз : научно с информационный альманах. </a:t>
            </a:r>
            <a:r>
              <a:rPr lang="ru-RU" dirty="0"/>
              <a:t>– </a:t>
            </a:r>
            <a:r>
              <a:rPr lang="ru-RU" dirty="0" smtClean="0"/>
              <a:t> Владивосток, 2005. </a:t>
            </a:r>
            <a:r>
              <a:rPr lang="ru-RU" dirty="0"/>
              <a:t>– </a:t>
            </a:r>
            <a:r>
              <a:rPr lang="ru-RU" dirty="0" smtClean="0"/>
              <a:t> Вып. 5</a:t>
            </a:r>
            <a:r>
              <a:rPr lang="ru-RU" dirty="0"/>
              <a:t>. </a:t>
            </a:r>
            <a:r>
              <a:rPr lang="ru-RU" dirty="0" smtClean="0"/>
              <a:t>– С. 61</a:t>
            </a:r>
            <a:r>
              <a:rPr lang="ru-RU" dirty="0"/>
              <a:t> </a:t>
            </a:r>
            <a:r>
              <a:rPr lang="ru-RU" dirty="0" smtClean="0"/>
              <a:t>– 62.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60" y="2368312"/>
            <a:ext cx="2232248" cy="31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4" y="2474032"/>
            <a:ext cx="2117744" cy="28991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239264"/>
            <a:ext cx="468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Хисамутдинов, А. А.</a:t>
            </a:r>
          </a:p>
          <a:p>
            <a:r>
              <a:rPr lang="ru-RU" b="1" dirty="0" smtClean="0"/>
              <a:t>Раритеты из личного собрания В. К. Арсеньева </a:t>
            </a:r>
            <a:r>
              <a:rPr lang="ru-RU" dirty="0" smtClean="0"/>
              <a:t>/ А. А. Хисамутдинов  //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Власть книги : Библиотека.  Издательство.  Вуз : научно – информационный альманах</a:t>
            </a:r>
            <a:r>
              <a:rPr lang="ru-RU" dirty="0"/>
              <a:t>. </a:t>
            </a:r>
            <a:r>
              <a:rPr lang="ru-RU" dirty="0" smtClean="0"/>
              <a:t>– Владивосток, 2007. </a:t>
            </a:r>
            <a:r>
              <a:rPr lang="ru-RU" dirty="0"/>
              <a:t>–</a:t>
            </a:r>
            <a:r>
              <a:rPr lang="ru-RU" dirty="0" smtClean="0"/>
              <a:t>  Вып. </a:t>
            </a:r>
            <a:r>
              <a:rPr lang="ru-RU" dirty="0"/>
              <a:t>7. </a:t>
            </a:r>
            <a:r>
              <a:rPr lang="ru-RU" dirty="0" smtClean="0"/>
              <a:t>– С. 78</a:t>
            </a:r>
            <a:r>
              <a:rPr lang="ru-RU" dirty="0"/>
              <a:t> </a:t>
            </a:r>
            <a:r>
              <a:rPr lang="ru-RU" dirty="0" smtClean="0"/>
              <a:t>– 88.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Алеутская, 65-б, Отдел научно-исследовательской и методической работы, ауд. 415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663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000066"/>
                </a:solidFill>
              </a:rPr>
              <a:t>Электронные ресурсы</a:t>
            </a:r>
            <a:endParaRPr lang="ru-RU" sz="2200" i="1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172137" cy="315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2924944"/>
            <a:ext cx="2369323" cy="36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692696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Яроцкая, Ю А.</a:t>
            </a:r>
          </a:p>
          <a:p>
            <a:r>
              <a:rPr lang="ru-RU" b="1" dirty="0" smtClean="0"/>
              <a:t>Этнокультурные образы в книгах В. К. Арсеньева </a:t>
            </a:r>
            <a:r>
              <a:rPr lang="ru-RU" dirty="0" smtClean="0"/>
              <a:t>/</a:t>
            </a:r>
            <a:r>
              <a:rPr lang="en-US" dirty="0" smtClean="0"/>
              <a:t> </a:t>
            </a:r>
            <a:r>
              <a:rPr lang="ru-RU" dirty="0" smtClean="0"/>
              <a:t>Ю. А.  Яроцкая //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Вестник Азиатско – Тихоокеанской  ассоциации преподавателей русского языка </a:t>
            </a:r>
            <a:r>
              <a:rPr lang="ru-RU" dirty="0"/>
              <a:t>и литературы. –  </a:t>
            </a:r>
            <a:r>
              <a:rPr lang="ru-RU" dirty="0" smtClean="0"/>
              <a:t>2010. – № 1. – С . 26 –31.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3275692"/>
            <a:ext cx="6328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Яроцкая, Ю. А.</a:t>
            </a:r>
          </a:p>
          <a:p>
            <a:r>
              <a:rPr lang="ru-RU" b="1" dirty="0" smtClean="0"/>
              <a:t>Творчество В.К. Арсеньева. Специфика научно-художественной системы</a:t>
            </a:r>
            <a:r>
              <a:rPr lang="en-US" b="1" dirty="0" smtClean="0"/>
              <a:t> </a:t>
            </a:r>
            <a:r>
              <a:rPr lang="ru-RU" dirty="0" smtClean="0"/>
              <a:t> :  автореферат диссертации кандидата филологических наук : 10. 01. 10 / Ю. А. Яроцкая. – Владивосток, 2005. – 29 с.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444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5" y="87439"/>
            <a:ext cx="1489108" cy="22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33245"/>
            <a:ext cx="1512168" cy="206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6503"/>
            <a:ext cx="1584176" cy="237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116632"/>
            <a:ext cx="7380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Плотникова, Н. И. </a:t>
            </a:r>
          </a:p>
          <a:p>
            <a:r>
              <a:rPr lang="ru-RU" sz="1700" b="1" dirty="0" smtClean="0"/>
              <a:t>Пейзаж в очерках В.К. Арсеньева «Сквозь тайгу» </a:t>
            </a:r>
            <a:r>
              <a:rPr lang="ru-RU" sz="1700" dirty="0" smtClean="0"/>
              <a:t>/ Н. И. Плотникова //</a:t>
            </a:r>
          </a:p>
          <a:p>
            <a:r>
              <a:rPr lang="ru-RU" sz="1700" b="1" dirty="0" smtClean="0"/>
              <a:t> </a:t>
            </a:r>
            <a:r>
              <a:rPr lang="ru-RU" sz="1700" dirty="0" smtClean="0"/>
              <a:t>Литература и культура Дальнего Востока, </a:t>
            </a:r>
            <a:r>
              <a:rPr lang="ru-RU" sz="1700" dirty="0"/>
              <a:t>С</a:t>
            </a:r>
            <a:r>
              <a:rPr lang="ru-RU" sz="1700" dirty="0" smtClean="0"/>
              <a:t>ибири и</a:t>
            </a:r>
          </a:p>
          <a:p>
            <a:r>
              <a:rPr lang="ru-RU" sz="1700" dirty="0" smtClean="0"/>
              <a:t>Восточного зарубежья. Проблемы межкультурной коммуникации : материалы участников </a:t>
            </a:r>
            <a:r>
              <a:rPr lang="en-US" sz="1700" dirty="0" smtClean="0"/>
              <a:t>VI </a:t>
            </a:r>
            <a:r>
              <a:rPr lang="ru-RU" sz="1700" dirty="0" smtClean="0"/>
              <a:t>Всероссийской научно – практической конференции с  международным участием, 4 февраля 2016 года, Уссурийск. –</a:t>
            </a:r>
            <a:r>
              <a:rPr lang="en-US" sz="1700" dirty="0" smtClean="0"/>
              <a:t> </a:t>
            </a:r>
            <a:r>
              <a:rPr lang="ru-RU" sz="1700" dirty="0" smtClean="0"/>
              <a:t>Владивосток : Изд-во </a:t>
            </a:r>
            <a:r>
              <a:rPr lang="ru-RU" sz="1700" dirty="0"/>
              <a:t>Д</a:t>
            </a:r>
            <a:r>
              <a:rPr lang="ru-RU" sz="1700" dirty="0" smtClean="0"/>
              <a:t>альневосточного федерального  университета,</a:t>
            </a:r>
          </a:p>
          <a:p>
            <a:r>
              <a:rPr lang="ru-RU" sz="1700" dirty="0" smtClean="0"/>
              <a:t> 2016. –</a:t>
            </a:r>
            <a:r>
              <a:rPr lang="en-US" sz="1700" dirty="0" smtClean="0"/>
              <a:t>  </a:t>
            </a:r>
            <a:r>
              <a:rPr lang="ru-RU" sz="1700" dirty="0" smtClean="0"/>
              <a:t>С. 54 – 58.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301846"/>
            <a:ext cx="70922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Плотникова, Н. И. </a:t>
            </a:r>
          </a:p>
          <a:p>
            <a:r>
              <a:rPr lang="ru-RU" sz="1700" b="1" dirty="0" smtClean="0"/>
              <a:t>В. К. Арсеньев : творческая индивидуальность писателя. Жанровое своеобразие прозы </a:t>
            </a:r>
            <a:r>
              <a:rPr lang="ru-RU" sz="1700" dirty="0" smtClean="0"/>
              <a:t> : автореферат диссертации кандидата филологических наук : 10. 01. 01 /</a:t>
            </a:r>
          </a:p>
          <a:p>
            <a:r>
              <a:rPr lang="ru-RU" sz="1700" dirty="0" smtClean="0"/>
              <a:t> Н. И. Плотникова. – Владивосток, 2003. </a:t>
            </a:r>
            <a:r>
              <a:rPr lang="ru-RU" sz="1700" dirty="0"/>
              <a:t>–</a:t>
            </a:r>
            <a:r>
              <a:rPr lang="ru-RU" sz="1700" dirty="0" smtClean="0"/>
              <a:t>  22 с.</a:t>
            </a:r>
            <a:endParaRPr lang="ru-RU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2323194" y="3821270"/>
            <a:ext cx="682080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Щербакова, А. Н.</a:t>
            </a:r>
          </a:p>
          <a:p>
            <a:r>
              <a:rPr lang="ru-RU" sz="1700" b="1" dirty="0" smtClean="0"/>
              <a:t>Своеобразие образа автора в произведении  В. К. Арсеньева «По Уссурийскому краю» </a:t>
            </a:r>
            <a:r>
              <a:rPr lang="ru-RU" sz="1700" dirty="0" smtClean="0"/>
              <a:t>/ А. Н. Щербакова</a:t>
            </a:r>
            <a:r>
              <a:rPr lang="ru-RU" sz="1700" dirty="0"/>
              <a:t> </a:t>
            </a:r>
            <a:r>
              <a:rPr lang="ru-RU" sz="1700" dirty="0" smtClean="0"/>
              <a:t>//</a:t>
            </a:r>
          </a:p>
          <a:p>
            <a:r>
              <a:rPr lang="ru-RU" sz="1700" b="1" dirty="0" smtClean="0"/>
              <a:t> </a:t>
            </a:r>
            <a:r>
              <a:rPr lang="ru-RU" sz="1700" dirty="0"/>
              <a:t>Л</a:t>
            </a:r>
            <a:r>
              <a:rPr lang="ru-RU" sz="1700" dirty="0" smtClean="0"/>
              <a:t>итература и культура Дальнего Востока, Сибири и Восточного зарубежья. Проблемы межкультурной коммуникации : материалы  участников </a:t>
            </a:r>
            <a:r>
              <a:rPr lang="en-US" sz="1700" dirty="0" smtClean="0"/>
              <a:t>V </a:t>
            </a:r>
            <a:r>
              <a:rPr lang="ru-RU" sz="1700" dirty="0" smtClean="0"/>
              <a:t>Юбилейной  Всероссийской конференции с международным участием , 11 февраля 2015 года, Уссурийск. – Владивосток : Изд-во Дальневосточного федерального университета, 2015. –</a:t>
            </a:r>
            <a:r>
              <a:rPr lang="en-US" sz="1700" dirty="0" smtClean="0"/>
              <a:t> </a:t>
            </a:r>
            <a:r>
              <a:rPr lang="ru-RU" sz="1700" dirty="0" smtClean="0"/>
              <a:t> С. 128 – 130.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2523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4624"/>
            <a:ext cx="529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000066"/>
                </a:solidFill>
              </a:rPr>
              <a:t>Наследие В. К. Арсеньева</a:t>
            </a:r>
          </a:p>
          <a:p>
            <a:pPr algn="ctr"/>
            <a:endParaRPr lang="ru-RU" sz="2200" i="1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16632"/>
            <a:ext cx="216977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2160998" cy="317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429344"/>
            <a:ext cx="6804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63.3 (255) + 79. 1 А 853</a:t>
            </a:r>
          </a:p>
          <a:p>
            <a:r>
              <a:rPr lang="ru-RU" b="1" dirty="0" smtClean="0"/>
              <a:t>Арсеньевские чтения: материалы региональной научно-практической конференции, посвящённой 130 –летию со дня рождения В.К. Арсеньева, 28-29 августа 2002г., Владивосток </a:t>
            </a:r>
            <a:r>
              <a:rPr lang="ru-RU" dirty="0" smtClean="0"/>
              <a:t>/ Приморский государственный музей им. В. К. </a:t>
            </a:r>
            <a:r>
              <a:rPr lang="ru-RU" dirty="0"/>
              <a:t>А</a:t>
            </a:r>
            <a:r>
              <a:rPr lang="ru-RU" dirty="0" smtClean="0"/>
              <a:t>рсеньева, Дальневосточный Арсеньевский благотворительный фонд ; редакционная коллегия : Г. А. Алексеев, С. П. Москвитина, А. Т.  Хромцова ;  Владивосток : Изд-во Дальневосточного университета </a:t>
            </a:r>
            <a:r>
              <a:rPr lang="ru-RU" dirty="0"/>
              <a:t>,</a:t>
            </a:r>
            <a:r>
              <a:rPr lang="ru-RU" dirty="0" smtClean="0"/>
              <a:t> 2002. – 215 с.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 Алеутская, 65-б, Универсальный читальный зал, ауд. 309.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" y="3501008"/>
            <a:ext cx="6562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910 кр А 853 </a:t>
            </a:r>
          </a:p>
          <a:p>
            <a:r>
              <a:rPr lang="ru-RU" b="1" dirty="0" smtClean="0"/>
              <a:t>Владимир Клавдиевич Арсеньев и его наследие : материалы международной научно – практической конференции, посвящённой 125 – летию со дня рождения В. К. Арсеньева </a:t>
            </a:r>
            <a:r>
              <a:rPr lang="ru-RU" dirty="0" smtClean="0"/>
              <a:t>/ Администрация Приморского края, Приморский объдинённый музей имени В.К. Арсеньева ; </a:t>
            </a:r>
            <a:r>
              <a:rPr lang="en-US" dirty="0" smtClean="0"/>
              <a:t>[</a:t>
            </a:r>
            <a:r>
              <a:rPr lang="ru-RU" dirty="0" smtClean="0"/>
              <a:t> Э.В. Ермакова (отв. </a:t>
            </a:r>
            <a:r>
              <a:rPr lang="ru-RU" dirty="0"/>
              <a:t>р</a:t>
            </a:r>
            <a:r>
              <a:rPr lang="ru-RU" dirty="0" smtClean="0"/>
              <a:t>ед.) 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r>
              <a:rPr lang="ru-RU" dirty="0"/>
              <a:t>–</a:t>
            </a:r>
            <a:r>
              <a:rPr lang="ru-RU" dirty="0" smtClean="0"/>
              <a:t> Владивосток : Изд –во Дальневосточного университета, 1997</a:t>
            </a:r>
            <a:r>
              <a:rPr lang="ru-RU" dirty="0"/>
              <a:t>. – </a:t>
            </a:r>
            <a:r>
              <a:rPr lang="ru-RU" dirty="0" smtClean="0"/>
              <a:t>212 с.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Алеутская, 65-б: Абонемент  учебной и научной литературы, ауд. 109, Универсальный читальный зал, ауд. 309; о. Русский, кампус ДВФУ, Читальный зал гуманитарной литературы.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6467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Владимир  Клавдиевич  Арсеньев родился 10 сентября 1872 года в Петербурге. Его  отец  Клавдий  Арсеньев был выходцем  из тверских крепостных, дослужился до заведующего движением Московской окружной железной дороги, был удостоен звания  Почётного гражданина Санкт- Петербурга. Мать была  крепостной крестьянкой. </a:t>
            </a:r>
          </a:p>
          <a:p>
            <a:r>
              <a:rPr lang="ru-RU" sz="1600" dirty="0" smtClean="0"/>
              <a:t>По примеру своих вдохновителей </a:t>
            </a:r>
            <a:r>
              <a:rPr lang="ru-RU" sz="1600" dirty="0"/>
              <a:t>– </a:t>
            </a:r>
            <a:r>
              <a:rPr lang="ru-RU" sz="1600" dirty="0" smtClean="0"/>
              <a:t> путешественников,  офицеров Пржевальского и </a:t>
            </a:r>
            <a:r>
              <a:rPr lang="ru-RU" sz="1600" dirty="0"/>
              <a:t>Невельского – </a:t>
            </a:r>
            <a:r>
              <a:rPr lang="ru-RU" sz="1600" dirty="0" smtClean="0"/>
              <a:t>Арсеньев  избрал военную карьеру. </a:t>
            </a:r>
          </a:p>
          <a:p>
            <a:r>
              <a:rPr lang="ru-RU" sz="1600" dirty="0" smtClean="0"/>
              <a:t>В  1891 году он поступил в 145-й Новочеркасский пехотных полк, а два года спустя -  в  Петербургское пехотное юнкерское училище. </a:t>
            </a:r>
            <a:endParaRPr lang="en-US" sz="1600" dirty="0" smtClean="0"/>
          </a:p>
          <a:p>
            <a:r>
              <a:rPr lang="ru-RU" sz="1600" dirty="0" smtClean="0"/>
              <a:t>В 1896 году В.К. </a:t>
            </a:r>
            <a:r>
              <a:rPr lang="ru-RU" sz="1600" dirty="0"/>
              <a:t>Арсеньева – </a:t>
            </a:r>
            <a:r>
              <a:rPr lang="ru-RU" sz="1600" dirty="0" smtClean="0"/>
              <a:t>уже в чине подпоручика – направили служить в 14-й Олонецкий пехотный полк, расквартированный в польском городке Ломка.  В  1900  году он подал прошение о переводе на почти  не изученный в то время Дальний Восток, и его перевели  в 1-й Владивостокский крепостной пехотный полк.</a:t>
            </a:r>
            <a:endParaRPr lang="en-US" sz="1600" dirty="0" smtClean="0"/>
          </a:p>
          <a:p>
            <a:r>
              <a:rPr lang="ru-RU" sz="1600" dirty="0" smtClean="0"/>
              <a:t> С 1900 года В.К. Арсеньев состоял членом Общества любителей охоты, с 1903 года – действительным членом Общества изучения Амурского края.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0628"/>
            <a:ext cx="2987824" cy="472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504" y="4749140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Владимир </a:t>
            </a:r>
            <a:r>
              <a:rPr lang="ru-RU" sz="1600" dirty="0"/>
              <a:t>К</a:t>
            </a:r>
            <a:r>
              <a:rPr lang="ru-RU" sz="1600" dirty="0" smtClean="0"/>
              <a:t>лавдиевич  за  26 лет военной службы прошёл путь от вольноопределяющегося и подпрапорщика до подполковника. Состоял на службе офицером для особых поручений при Приамурском генерал-губернаторе</a:t>
            </a:r>
            <a:r>
              <a:rPr lang="en-US" sz="1600" dirty="0" smtClean="0"/>
              <a:t>  </a:t>
            </a:r>
            <a:r>
              <a:rPr lang="ru-RU" sz="1600" dirty="0" smtClean="0"/>
              <a:t>Н.А. Гондатти, в 1911 – 1915 годах разработал и лично возглавил ряд секретных экспедиций по борьбе с хунхузами (китайскими бандитами), нелегальными иммигрантами и местными браконьерами. Все эти годы офицер – путешественник  ходил в короткие экспедиции по Дальнему Востоку.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03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836712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7200" i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83604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Выставка – презентация подготовлена сотрудниками сектора научно-методической работы Научной библиотеки Дальневосточного федерального университета.</a:t>
            </a:r>
          </a:p>
          <a:p>
            <a:endParaRPr lang="ru-RU" sz="3200" i="1" dirty="0" smtClean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r>
              <a:rPr lang="ru-RU" sz="3200" i="1" dirty="0" smtClean="0">
                <a:solidFill>
                  <a:srgbClr val="000066"/>
                </a:solidFill>
                <a:latin typeface="Book Antiqua" panose="02040602050305030304" pitchFamily="18" charset="0"/>
              </a:rPr>
              <a:t>Наш адрес: г. Владивосток, ул. Алеутская, 65-б, каб. 415. </a:t>
            </a:r>
            <a:endParaRPr lang="ru-RU" sz="3200" i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956" y="0"/>
            <a:ext cx="63595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Обследовал весь юг Приморья. Уже тогда Арсеньев  не только наносил на карту то, что полагалось по заданию военного начальства, но и описывал флору и фауну, археологические находки и этнографические особенности  местности. </a:t>
            </a:r>
          </a:p>
          <a:p>
            <a:r>
              <a:rPr lang="ru-RU" sz="1600" dirty="0" smtClean="0"/>
              <a:t>Во время Русско-японской войны </a:t>
            </a:r>
            <a:r>
              <a:rPr lang="ru-RU" sz="1600" dirty="0"/>
              <a:t>1904 – </a:t>
            </a:r>
            <a:r>
              <a:rPr lang="ru-RU" sz="1600" dirty="0" smtClean="0"/>
              <a:t>1905 годов он участвовал в разведовательных операциях, был награждён тремя орденами.  После   поражения  в войне было решено осваивать территорию Дальнего Востока. В первую большую экспедицию отправили капитана Владимира Арсеньева. Во время экспедиции команда  Арсеньева изучала горную область  Сихотэ</a:t>
            </a:r>
            <a:r>
              <a:rPr lang="ru-RU" sz="1600" dirty="0"/>
              <a:t> </a:t>
            </a:r>
            <a:r>
              <a:rPr lang="ru-RU" sz="1600" dirty="0" smtClean="0"/>
              <a:t>– Алиня от залива Святой Ольги до бухты Терней и систему истоков реки Уссури. Путешественники  наносили сведения на карту, делали фотографии и составляли подробные описания. 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" y="44624"/>
            <a:ext cx="250065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39046"/>
            <a:ext cx="2552650" cy="348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121" y="3284984"/>
            <a:ext cx="6533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Летом 1906 года группа встретила в тайге нанайского  охотника  Дерсу Узола, он стал проводником и другом  Арсеньева, а позже – героем его книг. В следующей экспедиции 1907 года Владимир  Арсеньев продолжил изучать восточные склоны Сихотэ  </a:t>
            </a:r>
            <a:r>
              <a:rPr lang="ru-RU" sz="1600" dirty="0"/>
              <a:t>– </a:t>
            </a:r>
            <a:r>
              <a:rPr lang="ru-RU" sz="1600" dirty="0" smtClean="0"/>
              <a:t>Алиня и бассейны рек Иман ( сегодня</a:t>
            </a:r>
            <a:r>
              <a:rPr lang="ru-RU" sz="1600" dirty="0"/>
              <a:t> –</a:t>
            </a:r>
            <a:r>
              <a:rPr lang="ru-RU" sz="1600" dirty="0" smtClean="0"/>
              <a:t> Большая Уссурка) и Бикин. За семь месяцев группа прошла  более  1000 вёрст, пережила две голодовки и зимнюю стужу без тёплой одежды, которую  унесло лодкой.  Но самой тяжёлой стала третья экспедиция 1908 – 1910 годов: за 19 месяцев путешественники обследовали север Уссурийского  края в нижнем течении Амура.  В то время существовала путаница в географических наименованиях  Дальнего Востока . Одновременно использовались китайские, </a:t>
            </a:r>
            <a:r>
              <a:rPr lang="ru-RU" sz="1600" dirty="0"/>
              <a:t>у</a:t>
            </a:r>
            <a:r>
              <a:rPr lang="ru-RU" sz="1600" dirty="0" smtClean="0"/>
              <a:t>дэгейские и русские названия.  Арсеньев </a:t>
            </a:r>
            <a:r>
              <a:rPr lang="en-US" sz="1600" dirty="0" smtClean="0"/>
              <a:t> </a:t>
            </a:r>
            <a:r>
              <a:rPr lang="ru-RU" sz="1600" dirty="0" smtClean="0"/>
              <a:t>привёл их в единую систему. Кроме того, учёный выделил две климатические  зоны – восточную  морскую и западную, более континентальную, а также установил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554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84376" cy="234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0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границу, где южная маньчжурская флора переходит в северную охотскую.  Арсеньев описал быт и верования коренных народов Приамурья: удэгейцев, тазов, орочей, нанайцев. Он создал новое, краеведческое направление в отечественной научно-художественной литературе.</a:t>
            </a:r>
          </a:p>
          <a:p>
            <a:r>
              <a:rPr lang="ru-RU" sz="1600" dirty="0" smtClean="0"/>
              <a:t>В 1910 – 1919 годах Владимир Клавдиевич  Арсеньев параллельно с военной службой  работал директором  Хабаровского краевого  музея.  Учёный  встретился со знаменитым норвежским  полярным  исследователем Фритьофом Нансеном, когда тот посетил Хабаровск в 1913 году.  После  переезда  во  Владивосток в начале 20-х годов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82111"/>
            <a:ext cx="8460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Арсеньев заведовал этнографическим отделом  Приморского краеведческого музея, который сегодня носит его имя. Одновременно  Владимир Клавдиевич преподавал в Дальневосточном университете и во Владивостокском педагогическом институте, а  также народных  университетах  Хабаровска  и  Владивостока,  </a:t>
            </a:r>
            <a:r>
              <a:rPr lang="ru-RU" sz="1600" dirty="0"/>
              <a:t> </a:t>
            </a:r>
            <a:r>
              <a:rPr lang="ru-RU" sz="1600" dirty="0" smtClean="0"/>
              <a:t>где он преподавал  и читал  выездные лекции.   Арсеньев  состоял  членом </a:t>
            </a:r>
            <a:r>
              <a:rPr lang="ru-RU" sz="1600" dirty="0"/>
              <a:t> </a:t>
            </a:r>
            <a:r>
              <a:rPr lang="ru-RU" sz="1600" dirty="0" smtClean="0"/>
              <a:t> Русского  географического общества  и Британского</a:t>
            </a:r>
          </a:p>
          <a:p>
            <a:r>
              <a:rPr lang="ru-RU" sz="1600" dirty="0" smtClean="0"/>
              <a:t>Королевского  географического общества.  В  1920 – х годах учёный  по –</a:t>
            </a:r>
            <a:endParaRPr lang="ru-RU" sz="1600" dirty="0"/>
          </a:p>
          <a:p>
            <a:r>
              <a:rPr lang="ru-RU" sz="1600" dirty="0" smtClean="0"/>
              <a:t>бывал в экспедициях  на Камчатке, Командорских  островах,  прошёл </a:t>
            </a:r>
          </a:p>
          <a:p>
            <a:r>
              <a:rPr lang="ru-RU" sz="1600" dirty="0" smtClean="0"/>
              <a:t>по маршруту Советская </a:t>
            </a:r>
            <a:r>
              <a:rPr lang="ru-RU" sz="1600" dirty="0"/>
              <a:t>Гавань – </a:t>
            </a:r>
            <a:r>
              <a:rPr lang="ru-RU" sz="1600" dirty="0" smtClean="0"/>
              <a:t>Хабаровск ,  консультировал  кинема –</a:t>
            </a:r>
          </a:p>
          <a:p>
            <a:r>
              <a:rPr lang="ru-RU" sz="1600" dirty="0"/>
              <a:t>т</a:t>
            </a:r>
            <a:r>
              <a:rPr lang="ru-RU" sz="1600" dirty="0" smtClean="0"/>
              <a:t>ографистов и  писал книги.  Владимира Клавдиевича интересовали 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амые  разные темы: от борьбы с браконьерством до организации 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ереписки  населения.</a:t>
            </a:r>
          </a:p>
          <a:p>
            <a:r>
              <a:rPr lang="ru-RU" sz="1600" dirty="0" smtClean="0"/>
              <a:t>4 октября 1930 года Арсеньев умер от «крупозного воспаления лёгких».</a:t>
            </a:r>
          </a:p>
          <a:p>
            <a:r>
              <a:rPr lang="ru-RU" sz="1600" dirty="0" smtClean="0"/>
              <a:t>Жизнь родных трагична </a:t>
            </a:r>
            <a:r>
              <a:rPr lang="ru-RU" sz="1600" dirty="0"/>
              <a:t>–</a:t>
            </a:r>
            <a:r>
              <a:rPr lang="ru-RU" sz="1600" dirty="0" smtClean="0"/>
              <a:t> вдова , за подозрения в шпионаже,  расстре – </a:t>
            </a:r>
          </a:p>
          <a:p>
            <a:r>
              <a:rPr lang="ru-RU" sz="1600" dirty="0"/>
              <a:t>л</a:t>
            </a:r>
            <a:r>
              <a:rPr lang="ru-RU" sz="1600" dirty="0" smtClean="0"/>
              <a:t>яна в 1938 году, брат был арестован в 1937 году и пропал, а дочь  </a:t>
            </a:r>
          </a:p>
          <a:p>
            <a:r>
              <a:rPr lang="ru-RU" sz="1600" dirty="0" smtClean="0"/>
              <a:t>с 1941 по 1951 годы пребывала в лагерях.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97274"/>
            <a:ext cx="2396791" cy="286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47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9238"/>
            <a:ext cx="3600400" cy="385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149238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Именем  Арсеньева  названы улицы во многих городах России, город в Приморском крае, а также  Музей истории Дальнего Востока в городе Владивостоке. </a:t>
            </a:r>
          </a:p>
          <a:p>
            <a:r>
              <a:rPr lang="ru-RU" sz="1600" dirty="0" smtClean="0"/>
              <a:t>Памятник Владимиру  Клавдиевичу Арсеньеву и Дерсу Узала был воздвигнут в городе Арсеньеве вблизи сопки Увальной в 1972 году – к 100-летию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утешественника и учёного 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1"/>
            <a:ext cx="396044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67944" y="4005064"/>
            <a:ext cx="507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«</a:t>
            </a:r>
            <a:r>
              <a:rPr lang="ru-RU" i="1" dirty="0" smtClean="0">
                <a:solidFill>
                  <a:srgbClr val="000066"/>
                </a:solidFill>
              </a:rPr>
              <a:t>Уважаемый Владимир </a:t>
            </a:r>
            <a:r>
              <a:rPr lang="ru-RU" i="1" dirty="0">
                <a:solidFill>
                  <a:srgbClr val="000066"/>
                </a:solidFill>
              </a:rPr>
              <a:t>К</a:t>
            </a:r>
            <a:r>
              <a:rPr lang="ru-RU" i="1" dirty="0" smtClean="0">
                <a:solidFill>
                  <a:srgbClr val="000066"/>
                </a:solidFill>
              </a:rPr>
              <a:t>лавдиевич! Книгу Вашу читал с великим наслаждением. Не говоря о её научной ценности, конечно несомненной и крупной, я увлечён и очарован её изобразительной силой. Вам удалось объединить в себе </a:t>
            </a:r>
            <a:r>
              <a:rPr lang="ru-RU" i="1" dirty="0">
                <a:solidFill>
                  <a:srgbClr val="000066"/>
                </a:solidFill>
              </a:rPr>
              <a:t>Б</a:t>
            </a:r>
            <a:r>
              <a:rPr lang="ru-RU" i="1" dirty="0" smtClean="0">
                <a:solidFill>
                  <a:srgbClr val="000066"/>
                </a:solidFill>
              </a:rPr>
              <a:t>рема  и Фенимора Купера – это, поверьте, неплохая похвала… Искренне поздравляю Вас.»</a:t>
            </a:r>
          </a:p>
          <a:p>
            <a:pPr algn="ctr"/>
            <a:r>
              <a:rPr lang="ru-RU" i="1" dirty="0">
                <a:solidFill>
                  <a:srgbClr val="000066"/>
                </a:solidFill>
              </a:rPr>
              <a:t> </a:t>
            </a:r>
            <a:r>
              <a:rPr lang="ru-RU" i="1" dirty="0" smtClean="0">
                <a:solidFill>
                  <a:srgbClr val="000066"/>
                </a:solidFill>
              </a:rPr>
              <a:t> ( Письмо А. М. </a:t>
            </a:r>
            <a:r>
              <a:rPr lang="ru-RU" i="1" dirty="0">
                <a:solidFill>
                  <a:srgbClr val="000066"/>
                </a:solidFill>
              </a:rPr>
              <a:t>Г</a:t>
            </a:r>
            <a:r>
              <a:rPr lang="ru-RU" i="1" dirty="0" smtClean="0">
                <a:solidFill>
                  <a:srgbClr val="000066"/>
                </a:solidFill>
              </a:rPr>
              <a:t>орького  к В. К. Арсеньеву)</a:t>
            </a:r>
            <a:endParaRPr lang="ru-RU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solidFill>
                  <a:srgbClr val="000066"/>
                </a:solidFill>
              </a:rPr>
              <a:t>« Арсеньев … деятельный исследователь, … проведя всё своё время в наблюдениях жизни уссурийской тайги,  познал  и полюбил её, выработал из себя умелого таёжника – исследователя, редкостного  съёмщика  и  неутомимого  ходока.»                                                                         </a:t>
            </a:r>
          </a:p>
          <a:p>
            <a:pPr algn="ctr"/>
            <a:r>
              <a:rPr lang="ru-RU" sz="1900" dirty="0" smtClean="0">
                <a:solidFill>
                  <a:srgbClr val="000066"/>
                </a:solidFill>
              </a:rPr>
              <a:t>                                     </a:t>
            </a:r>
            <a:r>
              <a:rPr lang="ru-RU" sz="1900" i="1" dirty="0" smtClean="0">
                <a:solidFill>
                  <a:srgbClr val="000066"/>
                </a:solidFill>
              </a:rPr>
              <a:t>( « Приамурские ведомости»,  Хабаровск,  26 ноября 1906 г</a:t>
            </a:r>
            <a:r>
              <a:rPr lang="ru-RU" sz="1900" i="1" dirty="0" smtClean="0"/>
              <a:t>.)</a:t>
            </a:r>
            <a:endParaRPr lang="ru-RU" sz="19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9" y="1578448"/>
            <a:ext cx="305427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1578448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91(09) А 853</a:t>
            </a:r>
          </a:p>
          <a:p>
            <a:r>
              <a:rPr lang="ru-RU" b="1" dirty="0" smtClean="0"/>
              <a:t>Владимир Клавдиевич Арсеньев . Биография в фотографиях, в  воспоминаниях друзей, свидетельствах эпохи </a:t>
            </a:r>
            <a:r>
              <a:rPr lang="ru-RU" dirty="0" smtClean="0"/>
              <a:t>/ Приморский государственный объединённый музей им. В</a:t>
            </a:r>
            <a:r>
              <a:rPr lang="en-US" dirty="0" smtClean="0"/>
              <a:t> </a:t>
            </a:r>
            <a:r>
              <a:rPr lang="ru-RU" dirty="0" smtClean="0"/>
              <a:t>.К. Арсеньева ; </a:t>
            </a:r>
            <a:r>
              <a:rPr lang="en-US" dirty="0" smtClean="0"/>
              <a:t>[</a:t>
            </a:r>
            <a:r>
              <a:rPr lang="ru-RU" dirty="0" smtClean="0"/>
              <a:t>авт.- сост.  </a:t>
            </a:r>
            <a:endParaRPr lang="ru-RU" dirty="0"/>
          </a:p>
          <a:p>
            <a:r>
              <a:rPr lang="ru-RU" dirty="0" smtClean="0"/>
              <a:t>Ю. Луганский ; гл. ред.  А. Алексюк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– Владивосток : Уссури, 1997. – 335 с.</a:t>
            </a:r>
          </a:p>
          <a:p>
            <a:endParaRPr lang="ru-RU" dirty="0" smtClean="0"/>
          </a:p>
          <a:p>
            <a:r>
              <a:rPr lang="ru-RU" i="1" dirty="0" smtClean="0"/>
              <a:t>Фотоальбом посвящён талантливому исследователю Дальнего Востока, путешественнику и писателю В.К. Арсеньеву (1872-1930). На основе документов, фотографий, свидетельств, редчайших документов и иллюстраций отражается жизненный путь Арсеньева, его вклад в науку и литературу.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Алеутская, 65-б, Абонемент учебной и научной литературы, ауд. 109.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9710"/>
            <a:ext cx="8964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solidFill>
                  <a:srgbClr val="000066"/>
                </a:solidFill>
              </a:rPr>
              <a:t>«… Арсеньев… истинный путешественник, обладающий  теми же данными, которые создали некогда </a:t>
            </a:r>
            <a:r>
              <a:rPr lang="ru-RU" sz="1900" i="1" dirty="0">
                <a:solidFill>
                  <a:srgbClr val="000066"/>
                </a:solidFill>
              </a:rPr>
              <a:t>П</a:t>
            </a:r>
            <a:r>
              <a:rPr lang="ru-RU" sz="1900" i="1" dirty="0" smtClean="0">
                <a:solidFill>
                  <a:srgbClr val="000066"/>
                </a:solidFill>
              </a:rPr>
              <a:t>ржевальского…»</a:t>
            </a:r>
          </a:p>
          <a:p>
            <a:pPr algn="ctr"/>
            <a:r>
              <a:rPr lang="ru-RU" sz="1900" i="1" dirty="0">
                <a:solidFill>
                  <a:srgbClr val="000066"/>
                </a:solidFill>
              </a:rPr>
              <a:t> </a:t>
            </a:r>
            <a:r>
              <a:rPr lang="ru-RU" sz="1900" i="1" dirty="0" smtClean="0">
                <a:solidFill>
                  <a:srgbClr val="000066"/>
                </a:solidFill>
              </a:rPr>
              <a:t>                                                                    «Приамурье», Хабаровск, 10 апреля 1910 г.</a:t>
            </a:r>
          </a:p>
          <a:p>
            <a:pPr algn="ctr"/>
            <a:r>
              <a:rPr lang="ru-RU" sz="1900" i="1" dirty="0">
                <a:solidFill>
                  <a:srgbClr val="000066"/>
                </a:solidFill>
              </a:rPr>
              <a:t> </a:t>
            </a:r>
            <a:r>
              <a:rPr lang="ru-RU" sz="1900" i="1" dirty="0" smtClean="0">
                <a:solidFill>
                  <a:srgbClr val="000066"/>
                </a:solidFill>
              </a:rPr>
              <a:t>             </a:t>
            </a:r>
          </a:p>
          <a:p>
            <a:r>
              <a:rPr lang="ru-RU" sz="1900" i="1" dirty="0">
                <a:solidFill>
                  <a:srgbClr val="000066"/>
                </a:solidFill>
              </a:rPr>
              <a:t> </a:t>
            </a:r>
            <a:r>
              <a:rPr lang="ru-RU" sz="1900" i="1" dirty="0" smtClean="0">
                <a:solidFill>
                  <a:srgbClr val="000066"/>
                </a:solidFill>
              </a:rPr>
              <a:t>                        </a:t>
            </a:r>
          </a:p>
          <a:p>
            <a:endParaRPr lang="ru-RU" sz="1900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8" y="1321594"/>
            <a:ext cx="2952329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908720"/>
            <a:ext cx="59046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908 (571.6) (09) ДВ Е 306  </a:t>
            </a:r>
          </a:p>
          <a:p>
            <a:r>
              <a:rPr lang="ru-RU" b="1" dirty="0" smtClean="0"/>
              <a:t>Егорычев, И. Н.</a:t>
            </a:r>
          </a:p>
          <a:p>
            <a:r>
              <a:rPr lang="ru-RU" b="1" dirty="0" smtClean="0"/>
              <a:t>«Согласно личного приказания Вашего Высокопревосходительства…». Секретные экспедиции В. К. Арсеньева. 1911 – 1913 гг. </a:t>
            </a:r>
            <a:r>
              <a:rPr lang="ru-RU" dirty="0" smtClean="0"/>
              <a:t>/ Иван Егорычев ; </a:t>
            </a:r>
            <a:r>
              <a:rPr lang="en-US" dirty="0" smtClean="0"/>
              <a:t>[</a:t>
            </a:r>
            <a:r>
              <a:rPr lang="ru-RU" dirty="0" smtClean="0"/>
              <a:t>под науч. </a:t>
            </a:r>
            <a:r>
              <a:rPr lang="ru-RU" dirty="0"/>
              <a:t>р</a:t>
            </a:r>
            <a:r>
              <a:rPr lang="ru-RU" dirty="0" smtClean="0"/>
              <a:t>ед. П. Ф. Бровко</a:t>
            </a:r>
            <a:r>
              <a:rPr lang="en-US" dirty="0" smtClean="0"/>
              <a:t>]</a:t>
            </a:r>
            <a:r>
              <a:rPr lang="ru-RU" dirty="0" smtClean="0"/>
              <a:t> ; Русское географическое общество, Приморское  краевое отделение – Общество изучения Амурского края</a:t>
            </a:r>
            <a:r>
              <a:rPr lang="ru-RU" dirty="0"/>
              <a:t>;</a:t>
            </a:r>
            <a:r>
              <a:rPr lang="ru-RU" dirty="0" smtClean="0"/>
              <a:t> Российский государственный архив Дальнего Востока. – Владивосток : Изд. Дальневосточного  федерального университета, 2014. – 290 с., </a:t>
            </a:r>
            <a:r>
              <a:rPr lang="en-US" dirty="0" smtClean="0"/>
              <a:t>[24] </a:t>
            </a:r>
            <a:r>
              <a:rPr lang="ru-RU" dirty="0" smtClean="0"/>
              <a:t>л. </a:t>
            </a:r>
            <a:r>
              <a:rPr lang="ru-RU" dirty="0"/>
              <a:t>ф</a:t>
            </a:r>
            <a:r>
              <a:rPr lang="ru-RU" dirty="0" smtClean="0"/>
              <a:t>отоил.  </a:t>
            </a:r>
          </a:p>
          <a:p>
            <a:endParaRPr lang="ru-RU" dirty="0" smtClean="0"/>
          </a:p>
          <a:p>
            <a:r>
              <a:rPr lang="ru-RU" i="1" dirty="0" smtClean="0"/>
              <a:t>Книга посвящена «секретным экспедициям» известного исследователя Дальнего Востока, путешественника </a:t>
            </a:r>
          </a:p>
          <a:p>
            <a:r>
              <a:rPr lang="ru-RU" i="1" dirty="0" smtClean="0"/>
              <a:t>В. К. </a:t>
            </a:r>
            <a:r>
              <a:rPr lang="ru-RU" i="1" dirty="0"/>
              <a:t>А</a:t>
            </a:r>
            <a:r>
              <a:rPr lang="ru-RU" i="1" dirty="0" smtClean="0"/>
              <a:t>рсеньева, совершённым им по поручению Приамурского генерал – губернатора Н. И. Гондатти  за 1911 – 1913 годы.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Алеутская. 65-б, Универсальный читальный зал, ауд. 109; о. Русский, кампус ДВФУ, Читальный зал гуманитарных наук.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78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02433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1700808"/>
            <a:ext cx="57241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914.7 (571. 63) : 910.4 А 853</a:t>
            </a:r>
          </a:p>
          <a:p>
            <a:r>
              <a:rPr lang="ru-RU" b="1" dirty="0" smtClean="0"/>
              <a:t>В. К. Арсеньев – шаг в </a:t>
            </a:r>
            <a:r>
              <a:rPr lang="en-US" b="1" dirty="0" smtClean="0"/>
              <a:t>XXI </a:t>
            </a:r>
            <a:r>
              <a:rPr lang="ru-RU" b="1" dirty="0" smtClean="0"/>
              <a:t>век  </a:t>
            </a:r>
            <a:r>
              <a:rPr lang="ru-RU" dirty="0" smtClean="0"/>
              <a:t>/ Общество изучения Амурского края ; </a:t>
            </a:r>
            <a:r>
              <a:rPr lang="en-US" dirty="0" smtClean="0"/>
              <a:t>[</a:t>
            </a:r>
            <a:r>
              <a:rPr lang="ru-RU" dirty="0" smtClean="0"/>
              <a:t>сост. П. Ф. Бровко </a:t>
            </a:r>
            <a:r>
              <a:rPr lang="en-US" dirty="0"/>
              <a:t>[</a:t>
            </a:r>
            <a:r>
              <a:rPr lang="ru-RU" dirty="0" smtClean="0"/>
              <a:t>и др.</a:t>
            </a:r>
            <a:r>
              <a:rPr lang="en-US" dirty="0"/>
              <a:t>]</a:t>
            </a:r>
            <a:r>
              <a:rPr lang="ru-RU" dirty="0" smtClean="0"/>
              <a:t> ; под ред. П. Ф. Бровко</a:t>
            </a:r>
            <a:r>
              <a:rPr lang="en-US" dirty="0" smtClean="0"/>
              <a:t>]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Владивосток : Изд-во Дальневосточного университета, 2007. – 143 с., </a:t>
            </a:r>
            <a:r>
              <a:rPr lang="en-US" dirty="0" smtClean="0"/>
              <a:t>[16]</a:t>
            </a:r>
            <a:r>
              <a:rPr lang="ru-RU" dirty="0" smtClean="0"/>
              <a:t> л. </a:t>
            </a:r>
            <a:r>
              <a:rPr lang="ru-RU" dirty="0"/>
              <a:t>ф</a:t>
            </a:r>
            <a:r>
              <a:rPr lang="ru-RU" dirty="0" smtClean="0"/>
              <a:t>отоил.</a:t>
            </a:r>
          </a:p>
          <a:p>
            <a:endParaRPr lang="ru-RU" b="1" dirty="0" smtClean="0"/>
          </a:p>
          <a:p>
            <a:r>
              <a:rPr lang="ru-RU" i="1" dirty="0" smtClean="0"/>
              <a:t>Книга посвящена 100-летию экспедиции</a:t>
            </a:r>
          </a:p>
          <a:p>
            <a:r>
              <a:rPr lang="ru-RU" i="1" dirty="0" smtClean="0"/>
              <a:t>В.К. Арсеньева в горную страну Сихотэ-Алинь и приуроченному к этому событию автопробегу по дорогам Приморья, который был организован в 2006 году Приморским краевым отделением Всероссийской общественной организации «Русское географическое общество»  - Общество изучения Амурского края (ОИАК)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Алеутская, 65-б, Абонемент учебной и научной литературы, ауд. 109; о. Русский, кампус ДВФУ, Читальный зал гуманитарных наук.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9522" y="27162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</a:rPr>
              <a:t>«Путеводной нитью нам служила маленькая тропинка, проложенная китайскими охотниками и искателями.»</a:t>
            </a:r>
          </a:p>
          <a:p>
            <a:pPr algn="ctr"/>
            <a:r>
              <a:rPr lang="ru-RU" i="1" dirty="0" smtClean="0">
                <a:solidFill>
                  <a:srgbClr val="000066"/>
                </a:solidFill>
              </a:rPr>
              <a:t>                                                           «По Уссурийскому краю»  Арсеньев В.К.</a:t>
            </a:r>
            <a:endParaRPr lang="ru-RU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</a:rPr>
              <a:t>«Чувствуешь себя свободным; за работу принимаешься с удовольствием и сам себе удивляешься, откуда берётся энергия.»</a:t>
            </a:r>
          </a:p>
          <a:p>
            <a:pPr algn="ctr"/>
            <a:r>
              <a:rPr lang="ru-RU" i="1" dirty="0">
                <a:solidFill>
                  <a:srgbClr val="000066"/>
                </a:solidFill>
              </a:rPr>
              <a:t> </a:t>
            </a:r>
            <a:r>
              <a:rPr lang="ru-RU" i="1" dirty="0" smtClean="0">
                <a:solidFill>
                  <a:srgbClr val="000066"/>
                </a:solidFill>
              </a:rPr>
              <a:t>                                                                   «По Уссурийскому краю» Арсеньев В.К.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484784"/>
            <a:ext cx="3238018" cy="492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56584"/>
            <a:ext cx="57961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Шифр  63.521 А 798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ru-RU" b="1" dirty="0" smtClean="0"/>
              <a:t>Аргудяева, Ю. В.</a:t>
            </a:r>
          </a:p>
          <a:p>
            <a:r>
              <a:rPr lang="ru-RU" b="1" dirty="0" smtClean="0"/>
              <a:t>В. К. </a:t>
            </a:r>
            <a:r>
              <a:rPr lang="ru-RU" b="1" dirty="0"/>
              <a:t>А</a:t>
            </a:r>
            <a:r>
              <a:rPr lang="ru-RU" b="1" dirty="0" smtClean="0"/>
              <a:t>рсеньев – путешественник и этнограф. Русские Приамурья и Приморья в исследованиях  В. К. Арсеньева : материалы, комментарии  </a:t>
            </a:r>
            <a:r>
              <a:rPr lang="ru-RU" i="1" dirty="0" smtClean="0"/>
              <a:t>/</a:t>
            </a:r>
            <a:endParaRPr lang="ru-RU" dirty="0" smtClean="0"/>
          </a:p>
          <a:p>
            <a:r>
              <a:rPr lang="ru-RU" dirty="0" smtClean="0"/>
              <a:t>Ю. В. Аргудяева ; Российская академия наук, дальневосточное  отделение, Ин</a:t>
            </a:r>
            <a:r>
              <a:rPr lang="en-US" dirty="0" smtClean="0"/>
              <a:t>-</a:t>
            </a:r>
            <a:r>
              <a:rPr lang="ru-RU" dirty="0" smtClean="0"/>
              <a:t>т истории, археологии и этнографии народов Дальнего Востока, Общество изучения Амурского края. – Владивосток : </a:t>
            </a:r>
            <a:r>
              <a:rPr lang="en-US" dirty="0" smtClean="0"/>
              <a:t>[</a:t>
            </a:r>
            <a:r>
              <a:rPr lang="ru-RU" dirty="0" smtClean="0"/>
              <a:t>Изд-во Дальневосточного отделения РАН</a:t>
            </a:r>
            <a:r>
              <a:rPr lang="en-US" dirty="0" smtClean="0"/>
              <a:t>]</a:t>
            </a:r>
            <a:r>
              <a:rPr lang="ru-RU" dirty="0" smtClean="0"/>
              <a:t>, 2007. – 271 с.</a:t>
            </a:r>
          </a:p>
          <a:p>
            <a:endParaRPr lang="ru-RU" dirty="0"/>
          </a:p>
          <a:p>
            <a:r>
              <a:rPr lang="ru-RU" i="1" dirty="0" smtClean="0"/>
              <a:t>Монография посвящена исследованиям русского населения В.К. Арсеньевым во время его путешествий по Приамурью и Приморью в начале ХХ века. Основным источником монографии послужили сведения из дневников Владимира Клавдиевича.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Место хранения: </a:t>
            </a:r>
            <a:r>
              <a:rPr lang="ru-RU" b="1" dirty="0" smtClean="0"/>
              <a:t>ул. Алеутская, 65-б, Универсальный читальный зал, ауд. 309; о. Русский, кампус ДВФУ, Читальный зал гуманитарной литературы.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2719</TotalTime>
  <Words>3312</Words>
  <Application>Microsoft Office PowerPoint</Application>
  <PresentationFormat>Экран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Козина Юлия Анатольевна</dc:creator>
  <cp:lastModifiedBy>Козина Юлия Анатольевна</cp:lastModifiedBy>
  <cp:revision>166</cp:revision>
  <dcterms:created xsi:type="dcterms:W3CDTF">2022-03-31T03:59:29Z</dcterms:created>
  <dcterms:modified xsi:type="dcterms:W3CDTF">2022-05-16T23:32:50Z</dcterms:modified>
</cp:coreProperties>
</file>